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presProps.xml" ContentType="application/vnd.openxmlformats-officedocument.presentationml.presProps+xml"/>
  <Override PartName="/ppt/media/image1.jpeg" ContentType="image/jpeg"/>
  <Override PartName="/ppt/media/image2.png" ContentType="image/png"/>
  <Override PartName="/ppt/media/image4.jpeg" ContentType="image/jpeg"/>
  <Override PartName="/ppt/media/image3.jpeg" ContentType="image/jpe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FCF6278-2931-4EED-8908-C902923C252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6AC69D0-5EC1-4433-B23B-2D7E08C1F7B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BC7955A-EADE-4DBE-9437-D74A031DE82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BEA1661-006A-4155-BF76-6D43E1749EC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8DCE737-344D-4B0C-AB29-EE8F39F10AB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4EEF68C-6272-42E8-B4B0-9487BB0D388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9F39F3D-569E-4F92-8271-B259BE8F4A8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DB6EA77-8FBC-4F3C-ADE6-2E12B68B2E2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1C6E754-0215-4EA1-85CF-E5F3FC3BACD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37EE830-E160-4F5D-BC36-145B392CD80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D277D64-F4B4-4E3F-8744-B2DBCF9F6B6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FA3B4AC-C91F-493C-97F1-E26F5D77F64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b4c7dc"/>
            </a:gs>
            <a:gs pos="100000">
              <a:srgbClr val="dee6ef"/>
            </a:gs>
          </a:gsLst>
          <a:lin ang="534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latin typeface="Arial"/>
              </a:rPr>
              <a:t>Cliquez pour éditer le format du texte-titre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latin typeface="Arial"/>
              </a:rPr>
              <a:t>Cliquez pour éditer le format du plan de texte</a:t>
            </a:r>
            <a:endParaRPr b="0" lang="fr-F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800" spc="-1" strike="noStrike">
                <a:latin typeface="Arial"/>
              </a:rPr>
              <a:t>Second niveau de plan</a:t>
            </a:r>
            <a:endParaRPr b="0" lang="fr-F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400" spc="-1" strike="noStrike">
                <a:latin typeface="Arial"/>
              </a:rPr>
              <a:t>Troisième niveau de plan</a:t>
            </a:r>
            <a:endParaRPr b="0" lang="fr-F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latin typeface="Arial"/>
              </a:rPr>
              <a:t>Quatrième niveau de plan</a:t>
            </a:r>
            <a:endParaRPr b="0" lang="fr-F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Cinquième niveau de plan</a:t>
            </a:r>
            <a:endParaRPr b="0" lang="fr-F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Sixième niveau de plan</a:t>
            </a:r>
            <a:endParaRPr b="0" lang="fr-F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Septième niveau de plan</a:t>
            </a:r>
            <a:endParaRPr b="0" lang="fr-FR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fr-FR" sz="1400" spc="-1" strike="noStrike">
                <a:latin typeface="Times New Roman"/>
              </a:defRPr>
            </a:lvl1pPr>
          </a:lstStyle>
          <a:p>
            <a:r>
              <a:rPr b="0" lang="fr-FR" sz="1400" spc="-1" strike="noStrike">
                <a:latin typeface="Times New Roman"/>
              </a:rPr>
              <a:t>&lt;date/heure&gt;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229353BC-8868-4908-A511-AC330F66EA58}" type="slidenum">
              <a:rPr b="0" lang="fr-FR" sz="1400" spc="-1" strike="noStrike">
                <a:latin typeface="Times New Roman"/>
              </a:rPr>
              <a:t>&lt;numéro&gt;</a:t>
            </a:fld>
            <a:endParaRPr b="0" lang="fr-F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Jean_Meeus" TargetMode="External"/><Relationship Id="rId2" Type="http://schemas.openxmlformats.org/officeDocument/2006/relationships/hyperlink" Target="https://en.wikipedia.org/wiki/Sonia_Keys" TargetMode="Externa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s://fr.wikipedia.org/wiki/JavaScript_Object_Notation" TargetMode="Externa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2880000" y="1260000"/>
            <a:ext cx="432000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solidFill>
                  <a:srgbClr val="c9211e"/>
                </a:solidFill>
                <a:latin typeface="Arial"/>
              </a:rPr>
              <a:t>CadsolOnLine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3420000" y="1980000"/>
            <a:ext cx="3240000" cy="5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1600" spc="-1" strike="noStrike">
                <a:latin typeface="Arial"/>
              </a:rPr>
              <a:t>Logiciel de gnomonique</a:t>
            </a:r>
            <a:endParaRPr b="0" lang="fr-FR" sz="1600" spc="-1" strike="noStrike"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360000" y="360000"/>
            <a:ext cx="1818360" cy="1800000"/>
          </a:xfrm>
          <a:prstGeom prst="rect">
            <a:avLst/>
          </a:prstGeom>
          <a:ln w="0">
            <a:noFill/>
          </a:ln>
        </p:spPr>
      </p:pic>
      <p:pic>
        <p:nvPicPr>
          <p:cNvPr id="44" name="" descr=""/>
          <p:cNvPicPr/>
          <p:nvPr/>
        </p:nvPicPr>
        <p:blipFill>
          <a:blip r:embed="rId2"/>
          <a:stretch/>
        </p:blipFill>
        <p:spPr>
          <a:xfrm>
            <a:off x="7920000" y="180000"/>
            <a:ext cx="1810440" cy="1801080"/>
          </a:xfrm>
          <a:prstGeom prst="rect">
            <a:avLst/>
          </a:prstGeom>
          <a:ln w="0">
            <a:noFill/>
          </a:ln>
        </p:spPr>
      </p:pic>
      <p:sp>
        <p:nvSpPr>
          <p:cNvPr id="45" name=""/>
          <p:cNvSpPr txBox="1"/>
          <p:nvPr/>
        </p:nvSpPr>
        <p:spPr>
          <a:xfrm>
            <a:off x="8640000" y="540000"/>
            <a:ext cx="900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fr-FR" sz="1800" spc="-1" strike="noStrike">
                <a:solidFill>
                  <a:srgbClr val="0369a3"/>
                </a:solidFill>
                <a:latin typeface="Arial"/>
              </a:rPr>
              <a:t>Calcad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3060000" y="3226320"/>
            <a:ext cx="3960000" cy="373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fr-FR" sz="1800" spc="-1" strike="noStrike">
                <a:latin typeface="Arial"/>
              </a:rPr>
              <a:t>Par Jean-Luc Astre et Yvon Massé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47" name=""/>
          <p:cNvSpPr txBox="1"/>
          <p:nvPr/>
        </p:nvSpPr>
        <p:spPr>
          <a:xfrm>
            <a:off x="2639160" y="4846320"/>
            <a:ext cx="4500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fr-FR" sz="1200" spc="-1" strike="noStrike">
                <a:latin typeface="DejaVu Serif"/>
              </a:rPr>
              <a:t>Commission des Cadrans Solaires  Nice      12/11/2022</a:t>
            </a:r>
            <a:endParaRPr b="0" lang="fr-FR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latin typeface="Arial"/>
              </a:rPr>
              <a:t>Exemples 3D et 2D</a:t>
            </a:r>
            <a:endParaRPr b="0" lang="fr-FR" sz="4400" spc="-1" strike="noStrike"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1"/>
          <a:stretch/>
        </p:blipFill>
        <p:spPr>
          <a:xfrm>
            <a:off x="180000" y="2520000"/>
            <a:ext cx="5204160" cy="2927520"/>
          </a:xfrm>
          <a:prstGeom prst="rect">
            <a:avLst/>
          </a:prstGeom>
          <a:ln w="0">
            <a:noFill/>
          </a:ln>
        </p:spPr>
      </p:pic>
      <p:pic>
        <p:nvPicPr>
          <p:cNvPr id="74" name="" descr=""/>
          <p:cNvPicPr/>
          <p:nvPr/>
        </p:nvPicPr>
        <p:blipFill>
          <a:blip r:embed="rId2"/>
          <a:stretch/>
        </p:blipFill>
        <p:spPr>
          <a:xfrm>
            <a:off x="4460040" y="1080000"/>
            <a:ext cx="5439960" cy="306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80000" cy="567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180000" y="1440000"/>
            <a:ext cx="7020000" cy="3948840"/>
          </a:xfrm>
          <a:prstGeom prst="rect">
            <a:avLst/>
          </a:prstGeom>
          <a:ln w="0">
            <a:noFill/>
          </a:ln>
        </p:spPr>
      </p:pic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3420000" y="675000"/>
            <a:ext cx="6480000" cy="3645000"/>
          </a:xfrm>
          <a:prstGeom prst="rect">
            <a:avLst/>
          </a:prstGeom>
          <a:ln w="0">
            <a:noFill/>
          </a:ln>
        </p:spPr>
      </p:pic>
      <p:sp>
        <p:nvSpPr>
          <p:cNvPr id="78" name=""/>
          <p:cNvSpPr txBox="1"/>
          <p:nvPr/>
        </p:nvSpPr>
        <p:spPr>
          <a:xfrm>
            <a:off x="180000" y="360000"/>
            <a:ext cx="34200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fr-FR" sz="1800" spc="-1" strike="noStrike">
                <a:latin typeface="Arial"/>
              </a:rPr>
              <a:t>Cadran de Lambert austral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80000" y="360000"/>
            <a:ext cx="3600000" cy="7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1800" spc="-1" strike="noStrike">
                <a:latin typeface="Arial"/>
              </a:rPr>
              <a:t>Cadran de Lambert boreal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80" name="" descr=""/>
          <p:cNvPicPr/>
          <p:nvPr/>
        </p:nvPicPr>
        <p:blipFill>
          <a:blip r:embed="rId1"/>
          <a:srcRect l="21673" t="12849" r="34949" b="10046"/>
          <a:stretch/>
        </p:blipFill>
        <p:spPr>
          <a:xfrm>
            <a:off x="540000" y="1620000"/>
            <a:ext cx="3600000" cy="3600000"/>
          </a:xfrm>
          <a:prstGeom prst="rect">
            <a:avLst/>
          </a:prstGeom>
          <a:ln w="0">
            <a:noFill/>
          </a:ln>
        </p:spPr>
      </p:pic>
      <p:pic>
        <p:nvPicPr>
          <p:cNvPr id="81" name="" descr=""/>
          <p:cNvPicPr/>
          <p:nvPr/>
        </p:nvPicPr>
        <p:blipFill>
          <a:blip r:embed="rId2"/>
          <a:srcRect l="21688" t="13043" r="26062" b="9022"/>
          <a:stretch/>
        </p:blipFill>
        <p:spPr>
          <a:xfrm>
            <a:off x="4833720" y="360000"/>
            <a:ext cx="4706280" cy="450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solidFill>
                  <a:srgbClr val="c9211e"/>
                </a:solidFill>
                <a:latin typeface="Arial"/>
              </a:rPr>
              <a:t>Pourquoi OnLine ?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89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9000"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Pour utiliser Cadsol ou Calcad il faut :</a:t>
            </a:r>
            <a:endParaRPr b="0" lang="fr-FR" sz="20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fr-FR" sz="20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Télécharger des fichier d’installation avec des noms bizarres zip, msi,exe … etc</a:t>
            </a:r>
            <a:endParaRPr b="0" lang="fr-FR" sz="2000" spc="-1" strike="noStrike">
              <a:latin typeface="Arial"/>
            </a:endParaRPr>
          </a:p>
          <a:p>
            <a:pPr marL="432000" indent="-324000" algn="r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latin typeface="Arial"/>
              </a:rPr>
              <a:t>(c’est parfois inquiétant)</a:t>
            </a:r>
            <a:endParaRPr b="0" lang="fr-FR" sz="12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Installer ces fichiers sur un système d’exploitation particulier</a:t>
            </a:r>
            <a:endParaRPr b="0" lang="fr-FR" sz="2000" spc="-1" strike="noStrike">
              <a:latin typeface="Arial"/>
            </a:endParaRPr>
          </a:p>
          <a:p>
            <a:pPr marL="432000" indent="-324000" algn="r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latin typeface="Arial"/>
              </a:rPr>
              <a:t>(pas toujours facile)</a:t>
            </a:r>
            <a:endParaRPr b="0" lang="fr-FR" sz="12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Mettre à jour à chaque nouvelle version </a:t>
            </a:r>
            <a:endParaRPr b="0" lang="fr-FR" sz="2000" spc="-1" strike="noStrike">
              <a:latin typeface="Arial"/>
            </a:endParaRPr>
          </a:p>
          <a:p>
            <a:pPr marL="432000" indent="-324000" algn="r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100" spc="-1" strike="noStrike">
                <a:latin typeface="Arial"/>
              </a:rPr>
              <a:t>(on oublie souvent de le faire)</a:t>
            </a:r>
            <a:endParaRPr b="0" lang="fr-FR" sz="11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Avec un logiciel en ligne, il suffit d’ouvrir votre navigateur habituel (chrome, Firefox, safari , opera…), sur votre matériel personnel (ordinateur de bureau, portable, tablette, téléphone..),  quel que soit son système d’exploitation (windows, apple, IOS, android, linux…) et d’ouvrir un site web:</a:t>
            </a:r>
            <a:endParaRPr b="0" lang="fr-FR" sz="2000" spc="-1" strike="noStrike">
              <a:latin typeface="Arial"/>
            </a:endParaRPr>
          </a:p>
          <a:p>
            <a:pPr marL="432000" indent="-324000" algn="ctr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par exemple</a:t>
            </a:r>
            <a:r>
              <a:rPr b="0" lang="fr-FR" sz="2000" spc="-1" strike="noStrike">
                <a:solidFill>
                  <a:srgbClr val="c9211e"/>
                </a:solidFill>
                <a:latin typeface="Arial"/>
              </a:rPr>
              <a:t>  cadsol.fr   </a:t>
            </a: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ou</a:t>
            </a:r>
            <a:r>
              <a:rPr b="0" lang="fr-FR" sz="2000" spc="-1" strike="noStrike">
                <a:solidFill>
                  <a:srgbClr val="c9211e"/>
                </a:solidFill>
                <a:latin typeface="Arial"/>
              </a:rPr>
              <a:t> cadsolonline.web-pages.fr</a:t>
            </a:r>
            <a:endParaRPr b="0" lang="fr-FR" sz="20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fr-F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581400" y="591480"/>
            <a:ext cx="3918600" cy="4268520"/>
          </a:xfrm>
          <a:prstGeom prst="rect">
            <a:avLst/>
          </a:prstGeom>
          <a:ln w="0">
            <a:noFill/>
          </a:ln>
        </p:spPr>
      </p:pic>
      <p:sp>
        <p:nvSpPr>
          <p:cNvPr id="51" name=""/>
          <p:cNvSpPr txBox="1"/>
          <p:nvPr/>
        </p:nvSpPr>
        <p:spPr>
          <a:xfrm>
            <a:off x="5040000" y="2160000"/>
            <a:ext cx="4860000" cy="2138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fr-FR" sz="1800" spc="-1" strike="noStrike">
                <a:latin typeface="Arial"/>
              </a:rPr>
              <a:t>Quand le site est ouvert, Il suffit de cliquer sur l’image du cadran pour lancer le logiciel.</a:t>
            </a:r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pPr algn="ctr">
              <a:buNone/>
            </a:pPr>
            <a:r>
              <a:rPr b="0" lang="fr-FR" sz="1800" spc="-1" strike="noStrike">
                <a:latin typeface="Arial"/>
              </a:rPr>
              <a:t>(vous pouvez mettre cette page en favori)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3603960" y="180000"/>
            <a:ext cx="1864800" cy="2700000"/>
          </a:xfrm>
          <a:prstGeom prst="rect">
            <a:avLst/>
          </a:prstGeom>
          <a:ln w="0">
            <a:noFill/>
          </a:ln>
        </p:spPr>
      </p:pic>
      <p:sp>
        <p:nvSpPr>
          <p:cNvPr id="53" name=""/>
          <p:cNvSpPr txBox="1"/>
          <p:nvPr/>
        </p:nvSpPr>
        <p:spPr>
          <a:xfrm>
            <a:off x="180000" y="210240"/>
            <a:ext cx="5040000" cy="536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endParaRPr b="0" lang="fr-FR" sz="1800" spc="-1" strike="noStrike">
              <a:latin typeface="Arial"/>
            </a:endParaRPr>
          </a:p>
          <a:p>
            <a:r>
              <a:rPr b="0" lang="fr-FR" sz="1500" spc="-1" strike="noStrike">
                <a:latin typeface="Arial"/>
              </a:rPr>
              <a:t>Vous obtenez l’écran d’accueil </a:t>
            </a:r>
            <a:endParaRPr b="0" lang="fr-FR" sz="1500" spc="-1" strike="noStrike">
              <a:latin typeface="Arial"/>
            </a:endParaRPr>
          </a:p>
          <a:p>
            <a:r>
              <a:rPr b="0" lang="fr-FR" sz="1500" spc="-1" strike="noStrike">
                <a:latin typeface="Arial"/>
              </a:rPr>
              <a:t>de CadsolOnLine :</a:t>
            </a:r>
            <a:endParaRPr b="0" lang="fr-FR" sz="1500" spc="-1" strike="noStrike">
              <a:latin typeface="Arial"/>
            </a:endParaRPr>
          </a:p>
          <a:p>
            <a:r>
              <a:rPr b="0" lang="fr-FR" sz="1500" spc="-1" strike="noStrike">
                <a:latin typeface="Arial"/>
              </a:rPr>
              <a:t>Et, en cliquant sur </a:t>
            </a:r>
            <a:endParaRPr b="0" lang="fr-FR" sz="1500" spc="-1" strike="noStrike">
              <a:latin typeface="Arial"/>
            </a:endParaRPr>
          </a:p>
          <a:p>
            <a:endParaRPr b="0" lang="fr-FR" sz="1500" spc="-1" strike="noStrike">
              <a:latin typeface="Arial"/>
            </a:endParaRPr>
          </a:p>
          <a:p>
            <a:pPr algn="ctr">
              <a:buNone/>
            </a:pPr>
            <a:r>
              <a:rPr b="0" lang="fr-FR" sz="1500" spc="-1" strike="noStrike">
                <a:solidFill>
                  <a:srgbClr val="c9211e"/>
                </a:solidFill>
                <a:latin typeface="Arial"/>
              </a:rPr>
              <a:t>NEW SUNDIAL</a:t>
            </a:r>
            <a:r>
              <a:rPr b="0" lang="fr-FR" sz="1500" spc="-1" strike="noStrike">
                <a:latin typeface="Arial"/>
              </a:rPr>
              <a:t> </a:t>
            </a:r>
            <a:endParaRPr b="0" lang="fr-FR" sz="1500" spc="-1" strike="noStrike">
              <a:latin typeface="Arial"/>
            </a:endParaRPr>
          </a:p>
          <a:p>
            <a:pPr algn="r">
              <a:buNone/>
            </a:pPr>
            <a:endParaRPr b="0" lang="fr-FR" sz="1800" spc="-1" strike="noStrike">
              <a:latin typeface="Arial"/>
            </a:endParaRPr>
          </a:p>
          <a:p>
            <a:pPr algn="r">
              <a:buNone/>
            </a:pPr>
            <a:endParaRPr b="0" lang="fr-FR" sz="1800" spc="-1" strike="noStrike">
              <a:latin typeface="Arial"/>
            </a:endParaRPr>
          </a:p>
          <a:p>
            <a:pPr algn="r">
              <a:buNone/>
            </a:pPr>
            <a:endParaRPr b="0" lang="fr-FR" sz="1800" spc="-1" strike="noStrike">
              <a:latin typeface="Arial"/>
            </a:endParaRPr>
          </a:p>
          <a:p>
            <a:pPr algn="r">
              <a:buNone/>
            </a:pPr>
            <a:endParaRPr b="0" lang="fr-FR" sz="1800" spc="-1" strike="noStrike">
              <a:latin typeface="Arial"/>
            </a:endParaRPr>
          </a:p>
          <a:p>
            <a:pPr algn="r">
              <a:buNone/>
            </a:pPr>
            <a:endParaRPr b="0" lang="fr-FR" sz="1800" spc="-1" strike="noStrike">
              <a:latin typeface="Arial"/>
            </a:endParaRPr>
          </a:p>
          <a:p>
            <a:pPr algn="r">
              <a:buNone/>
            </a:pPr>
            <a:endParaRPr b="0" lang="fr-FR" sz="1800" spc="-1" strike="noStrike">
              <a:latin typeface="Arial"/>
            </a:endParaRPr>
          </a:p>
          <a:p>
            <a:pPr algn="r">
              <a:buNone/>
            </a:pPr>
            <a:r>
              <a:rPr b="0" lang="fr-FR" sz="1800" spc="-1" strike="noStrike">
                <a:latin typeface="Arial"/>
              </a:rPr>
              <a:t>Vous arrivez sur le </a:t>
            </a:r>
            <a:r>
              <a:rPr b="0" lang="fr-FR" sz="1800" spc="-1" strike="noStrike">
                <a:solidFill>
                  <a:srgbClr val="c9211e"/>
                </a:solidFill>
                <a:latin typeface="Arial"/>
              </a:rPr>
              <a:t>menu principal</a:t>
            </a:r>
            <a:r>
              <a:rPr b="0" lang="fr-FR" sz="1800" spc="-1" strike="noStrike">
                <a:latin typeface="Arial"/>
              </a:rPr>
              <a:t> de CadsolOnLine :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54" name="" descr=""/>
          <p:cNvPicPr/>
          <p:nvPr/>
        </p:nvPicPr>
        <p:blipFill>
          <a:blip r:embed="rId2"/>
          <a:stretch/>
        </p:blipFill>
        <p:spPr>
          <a:xfrm>
            <a:off x="5670360" y="1800000"/>
            <a:ext cx="4049640" cy="3770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latin typeface="Arial"/>
              </a:rPr>
              <a:t>Codage de CadsolOnLine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260000"/>
            <a:ext cx="6336000" cy="41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 algn="just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600" spc="-1" strike="noStrike">
                <a:latin typeface="Arial"/>
              </a:rPr>
              <a:t>Le logiciel est écrit en JavaScript. Ce langage de programmation est open-source. C’est un langage objet, évènementiel, bien normalisé depuis 2019 (par l’ECMA : European Computer Manufacturers Association,) .  </a:t>
            </a:r>
            <a:endParaRPr b="0" lang="fr-FR" sz="1600" spc="-1" strike="noStrike">
              <a:latin typeface="Arial"/>
            </a:endParaRPr>
          </a:p>
          <a:p>
            <a:pPr marL="432000" indent="-324000" algn="just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600" spc="-1" strike="noStrike">
                <a:latin typeface="Arial"/>
              </a:rPr>
              <a:t>Le code source est immédiatement disponible dans le navigateur. Il suffit de faire un clic droit avec la souris. Il sera également disponible sur github. </a:t>
            </a:r>
            <a:endParaRPr b="0" lang="fr-FR" sz="1600" spc="-1" strike="noStrike">
              <a:latin typeface="Arial"/>
            </a:endParaRPr>
          </a:p>
          <a:p>
            <a:pPr marL="432000" indent="-324000" algn="just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600" spc="-1" strike="noStrike">
                <a:latin typeface="Arial"/>
              </a:rPr>
              <a:t>Nous avons écrit les menus en anglais, mais tous les navigateurs réalisent des traductions automatiques dans toutes les langues du français au mandarin en passant par le corse et l’islandais.</a:t>
            </a:r>
            <a:endParaRPr b="0" lang="fr-FR" sz="1600" spc="-1" strike="noStrike">
              <a:latin typeface="Arial"/>
            </a:endParaRPr>
          </a:p>
          <a:p>
            <a:pPr marL="432000" indent="-324000" algn="just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600" spc="-1" strike="noStrike">
                <a:latin typeface="Arial"/>
              </a:rPr>
              <a:t>L’ordinateur utilisé doit avoir des capacités graphiques dans la moyenne du matériel actuel. La fluidité des animations dépends du nombre d’images par secondes (FPS) que la carte graphique peut gérer.</a:t>
            </a:r>
            <a:endParaRPr b="0" lang="fr-FR" sz="16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pc="-1" strike="noStrike">
                <a:latin typeface="Arial"/>
              </a:rPr>
              <a:t> </a:t>
            </a:r>
            <a:endParaRPr b="0" lang="fr-FR" sz="1200" spc="-1" strike="noStrike"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1"/>
          <a:stretch/>
        </p:blipFill>
        <p:spPr>
          <a:xfrm>
            <a:off x="7113240" y="1302840"/>
            <a:ext cx="2606760" cy="1757160"/>
          </a:xfrm>
          <a:prstGeom prst="rect">
            <a:avLst/>
          </a:prstGeom>
          <a:ln w="0">
            <a:noFill/>
          </a:ln>
        </p:spPr>
      </p:pic>
      <p:pic>
        <p:nvPicPr>
          <p:cNvPr id="58" name="" descr=""/>
          <p:cNvPicPr/>
          <p:nvPr/>
        </p:nvPicPr>
        <p:blipFill>
          <a:blip r:embed="rId2"/>
          <a:stretch/>
        </p:blipFill>
        <p:spPr>
          <a:xfrm>
            <a:off x="7380000" y="3780000"/>
            <a:ext cx="2306520" cy="617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latin typeface="Arial"/>
              </a:rPr>
              <a:t>Bibliotheques logicielles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5436000" cy="353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600" spc="-1" strike="noStrike">
                <a:latin typeface="Arial"/>
              </a:rPr>
              <a:t>Calculs astronomiques : Les algorithmes utilisés sont ceux de </a:t>
            </a:r>
            <a:r>
              <a:rPr b="0" lang="fr-FR" sz="1600" spc="-1" strike="noStrike">
                <a:latin typeface="Arial"/>
                <a:hlinkClick r:id="rId1"/>
              </a:rPr>
              <a:t>Jean Meeus</a:t>
            </a:r>
            <a:r>
              <a:rPr b="0" lang="fr-FR" sz="1600" spc="-1" strike="noStrike">
                <a:latin typeface="Arial"/>
              </a:rPr>
              <a:t>  (Astronomical library , Atlantic Books 1998). Jean Meeus était membre de la SAF. </a:t>
            </a:r>
            <a:endParaRPr b="0" lang="fr-FR" sz="16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600" spc="-1" strike="noStrike">
                <a:latin typeface="Arial"/>
              </a:rPr>
              <a:t>Ces algorithmes ont été codés en JavaScript par une astronome américaine : </a:t>
            </a:r>
            <a:r>
              <a:rPr b="0" lang="fr-FR" sz="1600" spc="-1" strike="noStrike">
                <a:latin typeface="Arial"/>
                <a:hlinkClick r:id="rId2"/>
              </a:rPr>
              <a:t>Sonia Keys</a:t>
            </a:r>
            <a:endParaRPr b="0" lang="fr-FR" sz="16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600" spc="-1" strike="noStrike">
                <a:latin typeface="Arial"/>
              </a:rPr>
              <a:t>Three.js est une bibliothèque JavaScript pour créer des scènes 3D dans un navigateur web. Les objets sont rangés en arborescence de matrices, avec un système parent/enfants. Le matériau par défaut est très simple mais il dispose de nombreuses options pour y ajouter divers effets.</a:t>
            </a:r>
            <a:endParaRPr b="0" lang="fr-FR" sz="16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600" spc="-1" strike="noStrike">
                <a:latin typeface="Arial"/>
              </a:rPr>
              <a:t>Toutes ces bibliothèques sont libres de droits.</a:t>
            </a:r>
            <a:endParaRPr b="0" lang="fr-FR" sz="1600" spc="-1" strike="noStrike"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3"/>
          <a:stretch/>
        </p:blipFill>
        <p:spPr>
          <a:xfrm>
            <a:off x="6300000" y="3525840"/>
            <a:ext cx="3009600" cy="1514160"/>
          </a:xfrm>
          <a:prstGeom prst="rect">
            <a:avLst/>
          </a:prstGeom>
          <a:ln w="0">
            <a:noFill/>
          </a:ln>
        </p:spPr>
      </p:pic>
      <p:pic>
        <p:nvPicPr>
          <p:cNvPr id="62" name="" descr=""/>
          <p:cNvPicPr/>
          <p:nvPr/>
        </p:nvPicPr>
        <p:blipFill>
          <a:blip r:embed="rId4"/>
          <a:stretch/>
        </p:blipFill>
        <p:spPr>
          <a:xfrm>
            <a:off x="7200000" y="1224360"/>
            <a:ext cx="1383480" cy="201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fr-FR" sz="4400" spc="-1" strike="noStrike">
                <a:latin typeface="Arial"/>
              </a:rPr>
              <a:t>Fonctionalités gnomoniques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68360" y="1391760"/>
            <a:ext cx="9071640" cy="382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3000"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fr-FR" sz="1800" spc="-1" strike="noStrike">
                <a:latin typeface="Arial"/>
                <a:ea typeface="Microsoft YaHei"/>
              </a:rPr>
              <a:t>Cadrans plans classiques à gnomon ou style polaire (algorithmes de J.Meeus et Fer j. De Vries, ex membres de la SAF ) </a:t>
            </a:r>
            <a:endParaRPr b="0" lang="fr-FR" sz="18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Font typeface="Symbol" charset="2"/>
              <a:buChar char=""/>
            </a:pPr>
            <a:r>
              <a:rPr b="0" lang="fr-FR" sz="1800" spc="-1" strike="noStrike">
                <a:latin typeface="Arial"/>
              </a:rPr>
              <a:t>Cadrans bifilaires   (algorithmes de D.Collin, président de la CCS)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Heures solaires et heures légales (géolocalisation par adresse)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Heures avec correction de l'équation du temps (Courbes en huit)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Heures antiques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Heures italiques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Heures babyloniques 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Heures sidérales</a:t>
            </a:r>
            <a:endParaRPr b="0" lang="fr-FR" sz="1800" spc="-1" strike="noStrike">
              <a:latin typeface="Arial"/>
            </a:endParaRPr>
          </a:p>
          <a:p>
            <a:r>
              <a:rPr b="0" lang="fr-FR" sz="1800" spc="-1" strike="noStrike">
                <a:latin typeface="Arial"/>
              </a:rPr>
              <a:t>Arcs diurnes </a:t>
            </a:r>
            <a:endParaRPr b="0" lang="fr-FR" sz="18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latin typeface="Arial"/>
                <a:ea typeface="Microsoft YaHei"/>
              </a:rPr>
              <a:t>Cadrans analemmatiques  (algo</a:t>
            </a:r>
            <a:r>
              <a:rPr b="0" lang="fr-FR" sz="1800" spc="-1" strike="noStrike">
                <a:latin typeface="Arial"/>
              </a:rPr>
              <a:t>rithmes de Y.Massé)</a:t>
            </a:r>
            <a:endParaRPr b="0" lang="fr-FR" sz="1800" spc="-1" strike="noStrike">
              <a:latin typeface="Arial"/>
            </a:endParaRPr>
          </a:p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fr-FR" sz="1600" spc="-1" strike="noStrike">
                <a:latin typeface="Arial"/>
              </a:rPr>
              <a:t>Ouvrage de référence :  « La gnomonique » de D.Savoie (ex Président de la CCS)</a:t>
            </a:r>
            <a:endParaRPr b="0" lang="fr-FR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288360" y="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fr-FR" sz="4400" spc="-1" strike="noStrike">
                <a:latin typeface="Arial"/>
              </a:rPr>
              <a:t>Importations et exportations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900000" y="900000"/>
            <a:ext cx="6480000" cy="41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000"/>
          </a:bodyPr>
          <a:p>
            <a:pPr marL="432000" indent="-324000" algn="just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latin typeface="Arial"/>
              </a:rPr>
              <a:t>Exportation :</a:t>
            </a:r>
            <a:r>
              <a:rPr b="0" lang="fr-FR" sz="2600" spc="-1" strike="noStrike">
                <a:latin typeface="Arial"/>
              </a:rPr>
              <a:t> </a:t>
            </a:r>
            <a:r>
              <a:rPr b="0" lang="fr-FR" sz="2000" spc="-1" strike="noStrike">
                <a:latin typeface="Arial"/>
              </a:rPr>
              <a:t>Les cadrans solaires réalisés avec CadsolOnLine sont exportés au format </a:t>
            </a:r>
            <a:r>
              <a:rPr b="0" lang="fr-FR" sz="2000" spc="-1" strike="noStrike">
                <a:latin typeface="Arial"/>
                <a:hlinkClick r:id="rId1"/>
              </a:rPr>
              <a:t>json</a:t>
            </a:r>
            <a:r>
              <a:rPr b="0" lang="fr-FR" sz="2000" spc="-1" strike="noStrike">
                <a:latin typeface="Arial"/>
              </a:rPr>
              <a:t> (</a:t>
            </a:r>
            <a:r>
              <a:rPr b="0" i="1" lang="fr-FR" sz="2000" spc="-1" strike="noStrike">
                <a:latin typeface="Arial"/>
              </a:rPr>
              <a:t>JavaScript Object Notation</a:t>
            </a:r>
            <a:r>
              <a:rPr b="0" lang="fr-FR" sz="2000" spc="-1" strike="noStrike">
                <a:latin typeface="Arial"/>
              </a:rPr>
              <a:t>). C’est un format texte, donc facilement lisible et éditable, qui permet de représenter de l’information structurée. Pour exporter un fichier :</a:t>
            </a:r>
            <a:endParaRPr b="0" lang="fr-FR" sz="2000" spc="-1" strike="noStrike">
              <a:latin typeface="Arial"/>
            </a:endParaRPr>
          </a:p>
          <a:p>
            <a:pPr marL="432000" indent="-324000" algn="just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fr-FR" sz="2000" spc="-1" strike="noStrike">
                <a:latin typeface="Arial"/>
              </a:rPr>
              <a:t>Il faut ouvrir le sous-menu  Exportation</a:t>
            </a:r>
            <a:endParaRPr b="0" lang="fr-FR" sz="2000" spc="-1" strike="noStrike">
              <a:latin typeface="Arial"/>
            </a:endParaRPr>
          </a:p>
          <a:p>
            <a:pPr marL="432000" indent="-324000" algn="just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fr-FR" sz="2000" spc="-1" strike="noStrike">
                <a:latin typeface="Arial"/>
              </a:rPr>
              <a:t>Choisir un nom de fichier</a:t>
            </a:r>
            <a:endParaRPr b="0" lang="fr-FR" sz="2000" spc="-1" strike="noStrike">
              <a:latin typeface="Arial"/>
            </a:endParaRPr>
          </a:p>
          <a:p>
            <a:pPr marL="432000" indent="-324000" algn="just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fr-FR" sz="2000" spc="-1" strike="noStrike">
                <a:latin typeface="Arial"/>
              </a:rPr>
              <a:t>Choisir le type de fichier :  Cadran solaire (JSON)</a:t>
            </a:r>
            <a:endParaRPr b="0" lang="fr-FR" sz="2000" spc="-1" strike="noStrike">
              <a:latin typeface="Arial"/>
            </a:endParaRPr>
          </a:p>
          <a:p>
            <a:pPr marL="432000" indent="-324000" algn="just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"/>
            </a:pPr>
            <a:r>
              <a:rPr b="0" lang="fr-FR" sz="2000" spc="-1" strike="noStrike">
                <a:latin typeface="Arial"/>
              </a:rPr>
              <a:t>Cliquer sur le bouton : Télécharger</a:t>
            </a:r>
            <a:endParaRPr b="0" lang="fr-FR" sz="2000" spc="-1" strike="noStrike">
              <a:latin typeface="Arial"/>
            </a:endParaRPr>
          </a:p>
          <a:p>
            <a:pPr marL="432000" indent="-324000" algn="just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latin typeface="Arial"/>
              </a:rPr>
              <a:t>Les fichiers exportés sont enregistrés dans le répertoire de votre disque dur affecté aux téléchargements. Vous pouvez ensuite les copier dans le répertoire de votre choix.</a:t>
            </a:r>
            <a:endParaRPr b="0" lang="fr-FR" sz="2000" spc="-1" strike="noStrike">
              <a:latin typeface="Arial"/>
            </a:endParaRPr>
          </a:p>
          <a:p>
            <a:pPr marL="432000" indent="-324000" algn="just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fr-FR" sz="1500" spc="-1" strike="noStrike">
              <a:latin typeface="Arial"/>
            </a:endParaRPr>
          </a:p>
          <a:p>
            <a:pPr marL="432000" indent="-324000" algn="just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600" spc="-1" strike="noStrike">
                <a:latin typeface="Arial"/>
                <a:ea typeface="Microsoft YaHei"/>
              </a:rPr>
              <a:t>Importation </a:t>
            </a:r>
            <a:r>
              <a:rPr b="0" lang="fr-FR" sz="2000" spc="-1" strike="noStrike">
                <a:latin typeface="Arial"/>
                <a:ea typeface="Microsoft YaHei"/>
              </a:rPr>
              <a:t>: Ces fichiers peuvent être ouverts avec la commande </a:t>
            </a:r>
            <a:r>
              <a:rPr b="0" lang="fr-FR" sz="2000" spc="-1" strike="noStrike">
                <a:latin typeface="Arial"/>
              </a:rPr>
              <a:t>de la page d’accueil :</a:t>
            </a:r>
            <a:endParaRPr b="0" lang="fr-FR" sz="2000" spc="-1" strike="noStrike">
              <a:latin typeface="Arial"/>
            </a:endParaRPr>
          </a:p>
          <a:p>
            <a:pPr marL="432000" indent="-324000" algn="just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fr-FR" sz="1500" spc="-1" strike="noStrike">
              <a:latin typeface="Arial"/>
            </a:endParaRPr>
          </a:p>
          <a:p>
            <a:pPr algn="ctr">
              <a:spcBef>
                <a:spcPts val="283"/>
              </a:spcBef>
              <a:buNone/>
            </a:pPr>
            <a:r>
              <a:rPr b="0" lang="fr-FR" sz="2000" spc="-1" strike="noStrike">
                <a:latin typeface="Arial"/>
              </a:rPr>
              <a:t> ‘</a:t>
            </a:r>
            <a:r>
              <a:rPr b="0" lang="fr-FR" sz="2000" spc="-1" strike="noStrike">
                <a:latin typeface="Arial"/>
              </a:rPr>
              <a:t>Ouvrir le cadran solaire…’ </a:t>
            </a:r>
            <a:endParaRPr b="0" lang="fr-FR" sz="2000" spc="-1" strike="noStrike">
              <a:latin typeface="Arial"/>
            </a:endParaRPr>
          </a:p>
          <a:p>
            <a:pPr algn="ctr">
              <a:spcBef>
                <a:spcPts val="283"/>
              </a:spcBef>
              <a:buNone/>
            </a:pPr>
            <a:endParaRPr b="0" lang="fr-FR" sz="1500" spc="-1" strike="noStrike">
              <a:latin typeface="Arial"/>
            </a:endParaRPr>
          </a:p>
          <a:p>
            <a:pPr algn="just">
              <a:spcBef>
                <a:spcPts val="283"/>
              </a:spcBef>
              <a:buNone/>
            </a:pPr>
            <a:r>
              <a:rPr b="0" lang="fr-FR" sz="2000" spc="-1" strike="noStrike">
                <a:latin typeface="Arial"/>
              </a:rPr>
              <a:t>Vous pouvez ouvrir n’importe quel répertoire de votre disque et lire le fichier json que vous y avez enregistré. Si ce fichier contient bien un cadran solaire, il sera ouvert par CadsolOnLine.</a:t>
            </a:r>
            <a:endParaRPr b="0" lang="fr-FR" sz="2000" spc="-1" strike="noStrike">
              <a:latin typeface="Arial"/>
            </a:endParaRPr>
          </a:p>
          <a:p>
            <a:r>
              <a:rPr b="0" lang="fr-FR" sz="2000" spc="-1" strike="noStrike">
                <a:latin typeface="Arial"/>
              </a:rPr>
              <a:t>        </a:t>
            </a:r>
            <a:endParaRPr b="0" lang="fr-FR" sz="2000" spc="-1" strike="noStrike">
              <a:latin typeface="Arial"/>
            </a:endParaRPr>
          </a:p>
          <a:p>
            <a:pPr marL="432000" indent="-324000" algn="just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fr-FR" sz="1200" spc="-1" strike="noStrike">
              <a:latin typeface="Arial"/>
            </a:endParaRPr>
          </a:p>
          <a:p>
            <a:endParaRPr b="0" lang="fr-FR" sz="800" spc="-1" strike="noStrike">
              <a:latin typeface="Arial"/>
            </a:endParaRPr>
          </a:p>
        </p:txBody>
      </p:sp>
      <p:sp>
        <p:nvSpPr>
          <p:cNvPr id="67" name=""/>
          <p:cNvSpPr txBox="1"/>
          <p:nvPr/>
        </p:nvSpPr>
        <p:spPr>
          <a:xfrm>
            <a:off x="7740000" y="2700000"/>
            <a:ext cx="1980000" cy="270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Exemple du début d’un fichier json :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{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"version": "2022/10/18",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"hsol": 13,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"dayofYear": 105,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"year": 2022,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"typeCadran": "Analemmatic",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"largeur": 600,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"hauteur": 600,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"epaisseur": 30,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"decli": 0,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"incli": 43,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"rot": 0,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"hgnomon": 50,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"egnomon": 1,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"xgnomon": 0,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"ygnomon": 0,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  </a:t>
            </a:r>
            <a:r>
              <a:rPr b="0" lang="fr-FR" sz="900" spc="-1" strike="noStrike">
                <a:latin typeface="Arial"/>
              </a:rPr>
              <a:t>"vgnomon": true,</a:t>
            </a:r>
            <a:endParaRPr b="0" lang="fr-FR" sz="9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fr-FR" sz="900" spc="-1" strike="noStrike">
                <a:latin typeface="Arial"/>
              </a:rPr>
              <a:t>…</a:t>
            </a:r>
            <a:r>
              <a:rPr b="0" lang="fr-FR" sz="900" spc="-1" strike="noStrike">
                <a:latin typeface="Arial"/>
              </a:rPr>
              <a:t>..}</a:t>
            </a:r>
            <a:endParaRPr b="0" lang="fr-FR" sz="900" spc="-1" strike="noStrike">
              <a:latin typeface="Arial"/>
            </a:endParaRPr>
          </a:p>
        </p:txBody>
      </p:sp>
      <p:pic>
        <p:nvPicPr>
          <p:cNvPr id="68" name="" descr=""/>
          <p:cNvPicPr/>
          <p:nvPr/>
        </p:nvPicPr>
        <p:blipFill>
          <a:blip r:embed="rId2"/>
          <a:stretch/>
        </p:blipFill>
        <p:spPr>
          <a:xfrm>
            <a:off x="201960" y="921960"/>
            <a:ext cx="518040" cy="518040"/>
          </a:xfrm>
          <a:prstGeom prst="rect">
            <a:avLst/>
          </a:prstGeom>
          <a:ln w="0">
            <a:noFill/>
          </a:ln>
        </p:spPr>
      </p:pic>
      <p:pic>
        <p:nvPicPr>
          <p:cNvPr id="69" name="" descr=""/>
          <p:cNvPicPr/>
          <p:nvPr/>
        </p:nvPicPr>
        <p:blipFill>
          <a:blip r:embed="rId3"/>
          <a:stretch/>
        </p:blipFill>
        <p:spPr>
          <a:xfrm>
            <a:off x="7740000" y="516960"/>
            <a:ext cx="2036520" cy="1823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4400" spc="-1" strike="noStrike">
                <a:latin typeface="Arial"/>
              </a:rPr>
              <a:t>Autres formats d’exportation</a:t>
            </a:r>
            <a:endParaRPr b="0" lang="fr-FR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5000"/>
          </a:bodyPr>
          <a:p>
            <a:pPr algn="just">
              <a:lnSpc>
                <a:spcPct val="100000"/>
              </a:lnSpc>
              <a:buNone/>
            </a:pPr>
            <a:r>
              <a:rPr b="1" lang="fr-FR" sz="2200" spc="-1" strike="noStrike">
                <a:latin typeface="Arial"/>
              </a:rPr>
              <a:t>Feuilles de calcul (CSV) :</a:t>
            </a:r>
            <a:r>
              <a:rPr b="0" lang="fr-FR" sz="2200" spc="-1" strike="noStrike">
                <a:latin typeface="Arial"/>
              </a:rPr>
              <a:t> pour exporter les coordonnées de tous les point de tracé dans un tableur.</a:t>
            </a:r>
            <a:endParaRPr b="0" lang="fr-FR" sz="2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fr-FR" sz="2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r>
              <a:rPr b="1" lang="fr-FR" sz="2200" spc="-1" strike="noStrike">
                <a:latin typeface="Arial"/>
              </a:rPr>
              <a:t>3D (PLY, OBJ,STL…) :</a:t>
            </a:r>
            <a:r>
              <a:rPr b="0" lang="fr-FR" sz="2200" spc="-1" strike="noStrike">
                <a:latin typeface="Arial"/>
              </a:rPr>
              <a:t> pour générer des fichiers lisibles  par tous les les éditeurs 3D ( MeshLab, Blender, FreeCad, 3D builder...etc), et imprimables directement par toutes les imprimantes 3D</a:t>
            </a:r>
            <a:endParaRPr b="0" lang="fr-FR" sz="2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fr-FR" sz="2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r>
              <a:rPr b="1" lang="fr-FR" sz="2200" spc="-1" strike="noStrike">
                <a:latin typeface="Arial"/>
              </a:rPr>
              <a:t>Ephémérides : </a:t>
            </a:r>
            <a:r>
              <a:rPr b="0" lang="fr-FR" sz="2200" spc="-1" strike="noStrike">
                <a:latin typeface="Arial"/>
              </a:rPr>
              <a:t>Exportation d’un fichier CSV contenant les éphémérides de l’année (Déclinaison du soleil, équation du temps, jour julien, solstices et équinoxes…)</a:t>
            </a:r>
            <a:endParaRPr b="0" lang="fr-FR" sz="2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fr-FR" sz="2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r>
              <a:rPr b="1" lang="fr-FR" sz="2200" spc="-1" strike="noStrike">
                <a:latin typeface="Arial"/>
              </a:rPr>
              <a:t>Scalable Vector Graphic (SVG) : </a:t>
            </a:r>
            <a:r>
              <a:rPr b="0" lang="fr-FR" sz="2200" spc="-1" strike="noStrike">
                <a:latin typeface="Arial"/>
              </a:rPr>
              <a:t>exportation des tracés sous forme vectorielle, lisibles par tous les logiciels de dessin vectoriel (Inscape, Adobe Illustrator... )</a:t>
            </a:r>
            <a:endParaRPr b="0" lang="fr-FR" sz="2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fr-FR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i="1" lang="fr-FR" sz="2200" spc="-1" strike="noStrike">
                <a:latin typeface="Arial"/>
              </a:rPr>
              <a:t>Remarque</a:t>
            </a:r>
            <a:r>
              <a:rPr b="0" i="1" lang="fr-FR" sz="2200" spc="-1" strike="noStrike">
                <a:latin typeface="Arial"/>
              </a:rPr>
              <a:t> : tous les navigateurs gèrent directement les impressions 2D, la génération des fichiers PDF  et la lecture des fichier SVG</a:t>
            </a:r>
            <a:endParaRPr b="0" lang="fr-FR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Application>LibreOffice/7.3.6.2$Windows_X86_64 LibreOffice_project/c28ca90fd6e1a19e189fc16c05f8f8924961e12e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2022-10-28T12:08:01Z</dcterms:created>
  <dc:creator/>
  <dc:description/>
  <dc:language>fr-FR</dc:language>
  <cp:lastModifiedBy/>
  <dcterms:modified xsi:type="dcterms:W3CDTF">2022-10-30T09:30:21Z</dcterms:modified>
  <cp:revision>17</cp:revision>
  <dc:subject/>
  <dc:title/>
</cp:coreProperties>
</file>